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handoutMasterIdLst>
    <p:handoutMasterId r:id="rId29"/>
  </p:handoutMasterIdLst>
  <p:sldIdLst>
    <p:sldId id="256" r:id="rId4"/>
    <p:sldId id="258" r:id="rId5"/>
    <p:sldId id="260" r:id="rId6"/>
    <p:sldId id="259" r:id="rId7"/>
    <p:sldId id="338" r:id="rId8"/>
    <p:sldId id="333" r:id="rId9"/>
    <p:sldId id="320" r:id="rId10"/>
    <p:sldId id="339" r:id="rId11"/>
    <p:sldId id="340" r:id="rId12"/>
    <p:sldId id="334" r:id="rId13"/>
    <p:sldId id="347" r:id="rId14"/>
    <p:sldId id="332" r:id="rId15"/>
    <p:sldId id="343" r:id="rId16"/>
    <p:sldId id="348" r:id="rId17"/>
    <p:sldId id="349" r:id="rId18"/>
    <p:sldId id="344" r:id="rId19"/>
    <p:sldId id="345" r:id="rId20"/>
    <p:sldId id="346" r:id="rId21"/>
    <p:sldId id="335" r:id="rId22"/>
    <p:sldId id="326" r:id="rId23"/>
    <p:sldId id="350" r:id="rId24"/>
    <p:sldId id="352" r:id="rId25"/>
    <p:sldId id="353" r:id="rId26"/>
    <p:sldId id="28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167C"/>
    <a:srgbClr val="360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256" autoAdjust="0"/>
    <p:restoredTop sz="92616" autoAdjust="0"/>
  </p:normalViewPr>
  <p:slideViewPr>
    <p:cSldViewPr snapToGrid="0" snapToObjects="1">
      <p:cViewPr>
        <p:scale>
          <a:sx n="75" d="100"/>
          <a:sy n="75" d="100"/>
        </p:scale>
        <p:origin x="43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commentAuthors" Target="commentAuthor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B21D6-C0DA-F045-98C7-4A3852314B13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53286-AD57-4C41-9915-9A1C802352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C30A3-7D1E-CD4E-B28B-3712F0D84D2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2E63C-F0E1-484E-A7C2-FF5DE9B6FB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8033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63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6038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6388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37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2634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5050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4474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047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1136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745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5221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9060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6606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714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85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2583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4674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7493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811193" y="6229673"/>
            <a:ext cx="2961707" cy="3377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615146" y="6230004"/>
            <a:ext cx="2961707" cy="3377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0" y="2206944"/>
            <a:ext cx="12191998" cy="104901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algn="ctr">
              <a:lnSpc>
                <a:spcPct val="100000"/>
              </a:lnSpc>
            </a:pPr>
            <a:endParaRPr lang="en-US" altLang="zh-CN" sz="5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3138695" y="4001004"/>
            <a:ext cx="5642395" cy="1089345"/>
          </a:xfrm>
          <a:prstGeom prst="rect">
            <a:avLst/>
          </a:prstGeom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indent="0" algn="ctr" hangingPunct="1"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 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0" name="副标题 2"/>
          <p:cNvSpPr txBox="1"/>
          <p:nvPr/>
        </p:nvSpPr>
        <p:spPr>
          <a:xfrm>
            <a:off x="1596738" y="3170502"/>
            <a:ext cx="8998521" cy="469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6E2484-DDCC-4677-A17B-E39FF8B8EDC8}"/>
              </a:ext>
            </a:extLst>
          </p:cNvPr>
          <p:cNvSpPr txBox="1"/>
          <p:nvPr/>
        </p:nvSpPr>
        <p:spPr>
          <a:xfrm>
            <a:off x="661986" y="2090200"/>
            <a:ext cx="11530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0" i="0" dirty="0">
                <a:solidFill>
                  <a:schemeClr val="bg1"/>
                </a:solidFill>
                <a:effectLst/>
                <a:ea typeface="宋体" panose="02010600030101010101" pitchFamily="2" charset="-122"/>
              </a:rPr>
              <a:t>基于机器学习的</a:t>
            </a:r>
            <a:r>
              <a:rPr lang="en-US" altLang="zh-CN" sz="3600" b="0" i="0" dirty="0" err="1">
                <a:solidFill>
                  <a:schemeClr val="bg1"/>
                </a:solidFill>
                <a:effectLst/>
                <a:ea typeface="宋体" panose="02010600030101010101" pitchFamily="2" charset="-122"/>
              </a:rPr>
              <a:t>NiCoFe</a:t>
            </a:r>
            <a:r>
              <a:rPr lang="zh-CN" altLang="en-US" sz="3600" b="0" i="0" dirty="0">
                <a:solidFill>
                  <a:schemeClr val="bg1"/>
                </a:solidFill>
                <a:effectLst/>
                <a:ea typeface="宋体" panose="02010600030101010101" pitchFamily="2" charset="-122"/>
              </a:rPr>
              <a:t>氧化物催化剂析氧活性预测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9766F0-3622-4D27-9CD4-83C865531D71}"/>
              </a:ext>
            </a:extLst>
          </p:cNvPr>
          <p:cNvSpPr txBox="1"/>
          <p:nvPr/>
        </p:nvSpPr>
        <p:spPr>
          <a:xfrm>
            <a:off x="5086762" y="3188946"/>
            <a:ext cx="3628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论文复现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8672" y="173510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381343" y="3822404"/>
            <a:ext cx="3558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Reproduction process</a:t>
            </a:r>
          </a:p>
        </p:txBody>
      </p:sp>
      <p:sp>
        <p:nvSpPr>
          <p:cNvPr id="28" name="TextBox 76"/>
          <p:cNvSpPr txBox="1"/>
          <p:nvPr/>
        </p:nvSpPr>
        <p:spPr>
          <a:xfrm>
            <a:off x="4036045" y="3132210"/>
            <a:ext cx="4249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复现过程</a:t>
            </a:r>
          </a:p>
        </p:txBody>
      </p:sp>
    </p:spTree>
    <p:extLst>
      <p:ext uri="{BB962C8B-B14F-4D97-AF65-F5344CB8AC3E}">
        <p14:creationId xmlns:p14="http://schemas.microsoft.com/office/powerpoint/2010/main" val="397448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数据预处理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3025D7-77F3-0248-F6F6-8221B5593F89}"/>
              </a:ext>
            </a:extLst>
          </p:cNvPr>
          <p:cNvSpPr txBox="1"/>
          <p:nvPr/>
        </p:nvSpPr>
        <p:spPr>
          <a:xfrm>
            <a:off x="0" y="1500072"/>
            <a:ext cx="3176833" cy="179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从论文中直接复制得到的数据存在不同行的小数点分离的问题，需要自己构建规则进行预处理。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59C52F-6FC6-B6C3-DBFE-46D827850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41" y="775328"/>
            <a:ext cx="8926659" cy="20974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25F78F-215E-0411-70B8-6C453731F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93320"/>
            <a:ext cx="4309277" cy="31655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8794B7-E606-B908-147E-DE7460995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968" y="4375800"/>
            <a:ext cx="7662764" cy="17068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EB67825-C097-9FD3-644B-01E2CA9D78FD}"/>
              </a:ext>
            </a:extLst>
          </p:cNvPr>
          <p:cNvSpPr txBox="1"/>
          <p:nvPr/>
        </p:nvSpPr>
        <p:spPr>
          <a:xfrm>
            <a:off x="4378617" y="3892653"/>
            <a:ext cx="7008215" cy="463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处理完成得到的数据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09030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数据分析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3025D7-77F3-0248-F6F6-8221B5593F89}"/>
              </a:ext>
            </a:extLst>
          </p:cNvPr>
          <p:cNvSpPr txBox="1"/>
          <p:nvPr/>
        </p:nvSpPr>
        <p:spPr>
          <a:xfrm>
            <a:off x="0" y="1500072"/>
            <a:ext cx="3176833" cy="135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基于皮尔逊相关系数，计算不同特征之间以及和过电位的相关系数。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E9E443C-5B73-E2E6-A47C-A2A8D7810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469" y="929396"/>
            <a:ext cx="8118339" cy="541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8178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数据分析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3025D7-77F3-0248-F6F6-8221B5593F89}"/>
              </a:ext>
            </a:extLst>
          </p:cNvPr>
          <p:cNvSpPr txBox="1"/>
          <p:nvPr/>
        </p:nvSpPr>
        <p:spPr>
          <a:xfrm>
            <a:off x="0" y="1500072"/>
            <a:ext cx="3176833" cy="135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基于皮尔逊相关系数，计算不同特征之间以及和过电位的相关系数，并进行聚类。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2889CD-DA85-3BF2-3BBD-44021DAF9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010" y="999241"/>
            <a:ext cx="5443979" cy="544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461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模型介绍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83025D7-77F3-0248-F6F6-8221B5593F89}"/>
                  </a:ext>
                </a:extLst>
              </p:cNvPr>
              <p:cNvSpPr txBox="1"/>
              <p:nvPr/>
            </p:nvSpPr>
            <p:spPr>
              <a:xfrm>
                <a:off x="195103" y="1579598"/>
                <a:ext cx="4037532" cy="465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60000"/>
                  </a:lnSpc>
                </a:pP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对于第</a:t>
                </a:r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层，</a:t>
                </a:r>
                <a:r>
                  <a:rPr lang="zh-CN" altLang="en-US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融合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模型，假设对于其中每个模型的输入为：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𝐼𝑛</m:t>
                    </m:r>
                    <m:acc>
                      <m:accPr>
                        <m:chr m:val="⃗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𝑝𝑢</m:t>
                        </m:r>
                      </m:e>
                    </m:acc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，对应的权重为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𝐼𝑛𝑝𝑢𝑡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，输出预测结果为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，其中</a:t>
                </a:r>
                <a:r>
                  <a:rPr lang="en-US" altLang="zh-CN" sz="1800" kern="100" dirty="0" err="1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为该层的所有模型的编号，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为其对应的权重。则第</a:t>
                </a:r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N+1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层的输入为：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acc>
                          <m:accPr>
                            <m:chr m:val="⃗"/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𝐼𝑛</m:t>
                        </m:r>
                        <m:acc>
                          <m:accPr>
                            <m:chr m:val="⃗"/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𝑝𝑢</m:t>
                            </m:r>
                          </m:e>
                        </m:acc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𝐼𝑛𝑝𝑢𝑡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, 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并且我们将数据集分为</a:t>
                </a:r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块，对不同的模型进行</a:t>
                </a:r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折交叉验证。通过该操作可以减少方差和降低过拟合。</a:t>
                </a:r>
              </a:p>
              <a:p>
                <a:pPr algn="just">
                  <a:lnSpc>
                    <a:spcPct val="160000"/>
                  </a:lnSpc>
                </a:pPr>
                <a:endPara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83025D7-77F3-0248-F6F6-8221B559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3" y="1579598"/>
                <a:ext cx="4037532" cy="4650312"/>
              </a:xfrm>
              <a:prstGeom prst="rect">
                <a:avLst/>
              </a:prstGeom>
              <a:blipFill>
                <a:blip r:embed="rId3"/>
                <a:stretch>
                  <a:fillRect l="-8308" r="-69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D5A2D80-3300-80C5-90ED-012FE71B88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71" y="824224"/>
            <a:ext cx="6625816" cy="19312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4DEAC4-4741-1392-B1C8-87FE51F76A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71" y="2881150"/>
            <a:ext cx="3790530" cy="329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2983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131735-88E3-248E-39FF-81B0A4F5DAE5}"/>
              </a:ext>
            </a:extLst>
          </p:cNvPr>
          <p:cNvSpPr txBox="1"/>
          <p:nvPr/>
        </p:nvSpPr>
        <p:spPr>
          <a:xfrm>
            <a:off x="1653108" y="941255"/>
            <a:ext cx="86409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/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实际实现上，通过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倍集成袋装的方法来实现模型，将数据随机划分为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块，对不同的数据块通过模型进行训练产生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个副本。由于进行小批量数据采样使用的是可放回式随机采样，所以从统计学上，对于每个训练的模型，都存在未被用于训练的数据。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(OFF: out of fold)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本文将这部分数据拿出来作为更高层的测试集。</a:t>
            </a:r>
          </a:p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该多层融合模型实际采用的策略如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Algorithm1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，伪代码如下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CBF8884-8B94-54C5-EDC7-8F894D10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691" y="2325738"/>
            <a:ext cx="6071897" cy="408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901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模型训练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3025D7-77F3-0248-F6F6-8221B5593F89}"/>
              </a:ext>
            </a:extLst>
          </p:cNvPr>
          <p:cNvSpPr txBox="1"/>
          <p:nvPr/>
        </p:nvSpPr>
        <p:spPr>
          <a:xfrm>
            <a:off x="197177" y="1391062"/>
            <a:ext cx="2206657" cy="4517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将过电位作为目标，使用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ExtraTreesMSE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LightGBMXT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LightGBMLarge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CatBoost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RandomForestMSE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WeightedEnsemble_L2</a:t>
            </a: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LightGBM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NeuralNetTorch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XGBoost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KNeighborsDist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KNeighborsUnif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NeuralNetFastAI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717593" y="1716355"/>
            <a:ext cx="1434169" cy="210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等模型训练。划分训练集和测试集和验证集比例为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7:2:1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。在测试集和验证集上进行测试。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D689C1-07CE-88C6-281D-16AD84B5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875" y="41578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8583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79430" y="1521801"/>
            <a:ext cx="1531445" cy="3968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使用前面训练好的各个模型，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在测试集上测试各个模型的拟合效果。可以看到在所有模型中。可以看出</a:t>
            </a:r>
            <a:r>
              <a:rPr lang="en-US" altLang="zh-CN" sz="1600" dirty="0" err="1">
                <a:latin typeface="黑体" panose="02010609060101010101" pitchFamily="49" charset="-122"/>
                <a:ea typeface="黑体" panose="02010609060101010101" pitchFamily="49" charset="-122"/>
              </a:rPr>
              <a:t>CatBoost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和加权融合模型的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RMSE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最小。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CE619B-3598-A608-682D-92752B14C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570" y="15845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3788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过电位预测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95103" y="1582448"/>
            <a:ext cx="1897648" cy="3574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最后基于前文中误差最小的加权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stack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模型，进行训练集和测试机的过电位预测。可以看出，在训练集上，基本偏离较小，拟合较好，在测试集上偏离较大一点。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990118-FBC8-3323-E516-9AF5FE379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006" y="142438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4659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8671" y="1735108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165694" y="3808793"/>
            <a:ext cx="3860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 up research plan</a:t>
            </a:r>
          </a:p>
        </p:txBody>
      </p:sp>
      <p:sp>
        <p:nvSpPr>
          <p:cNvPr id="28" name="TextBox 76"/>
          <p:cNvSpPr txBox="1"/>
          <p:nvPr/>
        </p:nvSpPr>
        <p:spPr>
          <a:xfrm>
            <a:off x="3971273" y="3132210"/>
            <a:ext cx="4249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后续研究计划</a:t>
            </a:r>
          </a:p>
        </p:txBody>
      </p:sp>
    </p:spTree>
    <p:extLst>
      <p:ext uri="{BB962C8B-B14F-4D97-AF65-F5344CB8AC3E}">
        <p14:creationId xmlns:p14="http://schemas.microsoft.com/office/powerpoint/2010/main" val="23551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650808" y="2350033"/>
            <a:ext cx="2645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5400" b="1" dirty="0">
              <a:solidFill>
                <a:srgbClr val="7716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35211" y="3218635"/>
            <a:ext cx="27516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</a:p>
        </p:txBody>
      </p:sp>
      <p:sp>
        <p:nvSpPr>
          <p:cNvPr id="7" name="文本框 13"/>
          <p:cNvSpPr txBox="1"/>
          <p:nvPr/>
        </p:nvSpPr>
        <p:spPr>
          <a:xfrm>
            <a:off x="5470666" y="1236523"/>
            <a:ext cx="65594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77167C"/>
                </a:solidFill>
                <a:effectLst/>
                <a:uLnTx/>
                <a:uFillTx/>
                <a:latin typeface="Impact" panose="020B0806030902050204" pitchFamily="34" charset="0"/>
                <a:ea typeface="Impact Label" panose="02000000000000000000" pitchFamily="2" charset="0"/>
                <a:cs typeface="+mn-cs"/>
              </a:rPr>
              <a:t>01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7167C"/>
              </a:solidFill>
              <a:effectLst/>
              <a:uLnTx/>
              <a:uFillTx/>
              <a:latin typeface="Impact" panose="020B0806030902050204" pitchFamily="34" charset="0"/>
              <a:ea typeface="Impact Label" panose="02000000000000000000" pitchFamily="2" charset="0"/>
              <a:cs typeface="+mn-cs"/>
            </a:endParaRPr>
          </a:p>
        </p:txBody>
      </p:sp>
      <p:sp>
        <p:nvSpPr>
          <p:cNvPr id="10" name="文本框 16"/>
          <p:cNvSpPr txBox="1"/>
          <p:nvPr/>
        </p:nvSpPr>
        <p:spPr>
          <a:xfrm>
            <a:off x="5485093" y="2326216"/>
            <a:ext cx="718466" cy="707886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/>
            <a:r>
              <a:rPr lang="en-US" altLang="zh-CN" sz="4000" dirty="0">
                <a:solidFill>
                  <a:srgbClr val="77167C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02</a:t>
            </a:r>
            <a:endParaRPr lang="zh-CN" altLang="en-US" sz="4000" dirty="0">
              <a:solidFill>
                <a:srgbClr val="77167C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5470666" y="3391561"/>
            <a:ext cx="73289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77167C"/>
                </a:solidFill>
                <a:effectLst/>
                <a:uLnTx/>
                <a:uFillTx/>
                <a:latin typeface="Impact" panose="020B0806030902050204" pitchFamily="34" charset="0"/>
                <a:ea typeface="Impact Label" panose="02000000000000000000" pitchFamily="2" charset="0"/>
                <a:cs typeface="+mn-cs"/>
              </a:rPr>
              <a:t>03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7167C"/>
              </a:solidFill>
              <a:effectLst/>
              <a:uLnTx/>
              <a:uFillTx/>
              <a:latin typeface="Impact" panose="020B0806030902050204" pitchFamily="34" charset="0"/>
              <a:ea typeface="Impact Label" panose="02000000000000000000" pitchFamily="2" charset="0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56779" y="1610217"/>
            <a:ext cx="4398281" cy="2755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Article background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03559" y="2754118"/>
            <a:ext cx="4398281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Article method</a:t>
            </a:r>
          </a:p>
        </p:txBody>
      </p:sp>
      <p:sp>
        <p:nvSpPr>
          <p:cNvPr id="19" name="矩形 18"/>
          <p:cNvSpPr/>
          <p:nvPr/>
        </p:nvSpPr>
        <p:spPr>
          <a:xfrm>
            <a:off x="6217986" y="3823777"/>
            <a:ext cx="43982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ea typeface="+mn-ea"/>
              </a:rPr>
              <a:t>Reproduction process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1" name="文本框 8"/>
          <p:cNvSpPr txBox="1"/>
          <p:nvPr/>
        </p:nvSpPr>
        <p:spPr>
          <a:xfrm>
            <a:off x="6189132" y="1253281"/>
            <a:ext cx="1620957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/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22" name="文本框 8"/>
          <p:cNvSpPr txBox="1"/>
          <p:nvPr/>
        </p:nvSpPr>
        <p:spPr>
          <a:xfrm>
            <a:off x="6203559" y="2393230"/>
            <a:ext cx="2176600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</a:p>
        </p:txBody>
      </p:sp>
      <p:sp>
        <p:nvSpPr>
          <p:cNvPr id="23" name="文本框 8"/>
          <p:cNvSpPr txBox="1"/>
          <p:nvPr/>
        </p:nvSpPr>
        <p:spPr>
          <a:xfrm>
            <a:off x="6165721" y="3464856"/>
            <a:ext cx="1620957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复现过程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4DD8F-9510-4DF3-BB97-69A33F7E3EE4}"/>
              </a:ext>
            </a:extLst>
          </p:cNvPr>
          <p:cNvSpPr txBox="1"/>
          <p:nvPr/>
        </p:nvSpPr>
        <p:spPr>
          <a:xfrm>
            <a:off x="5485093" y="4417180"/>
            <a:ext cx="7328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77167C"/>
                </a:solidFill>
                <a:effectLst/>
                <a:uLnTx/>
                <a:uFillTx/>
                <a:latin typeface="Impact" panose="020B0806030902050204" pitchFamily="34" charset="0"/>
                <a:ea typeface="Impact Label" panose="02000000000000000000" pitchFamily="2" charset="0"/>
                <a:cs typeface="+mn-cs"/>
              </a:rPr>
              <a:t>04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7167C"/>
              </a:solidFill>
              <a:effectLst/>
              <a:uLnTx/>
              <a:uFillTx/>
              <a:latin typeface="Impact" panose="020B0806030902050204" pitchFamily="34" charset="0"/>
              <a:ea typeface="Impact Label" panose="02000000000000000000" pitchFamily="2" charset="0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59948A-FB17-4498-8C7A-D4E49E6F4C5B}"/>
              </a:ext>
            </a:extLst>
          </p:cNvPr>
          <p:cNvSpPr txBox="1"/>
          <p:nvPr/>
        </p:nvSpPr>
        <p:spPr>
          <a:xfrm>
            <a:off x="6217986" y="4421474"/>
            <a:ext cx="15686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后续研究计划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77167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FC98810-28D2-4717-96FA-D39652AB861B}"/>
              </a:ext>
            </a:extLst>
          </p:cNvPr>
          <p:cNvSpPr txBox="1"/>
          <p:nvPr/>
        </p:nvSpPr>
        <p:spPr>
          <a:xfrm>
            <a:off x="6230115" y="4754936"/>
            <a:ext cx="40377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Follow up research plan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>
            <a:extLst>
              <a:ext uri="{FF2B5EF4-FFF2-40B4-BE49-F238E27FC236}">
                <a16:creationId xmlns:a16="http://schemas.microsoft.com/office/drawing/2014/main" id="{22339C47-1A66-4984-897E-64271C102E38}"/>
              </a:ext>
            </a:extLst>
          </p:cNvPr>
          <p:cNvSpPr txBox="1"/>
          <p:nvPr/>
        </p:nvSpPr>
        <p:spPr>
          <a:xfrm>
            <a:off x="222896" y="142438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后续研究计划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C326DE-61B1-438E-B490-8134A298FB2A}"/>
              </a:ext>
            </a:extLst>
          </p:cNvPr>
          <p:cNvSpPr txBox="1"/>
          <p:nvPr/>
        </p:nvSpPr>
        <p:spPr>
          <a:xfrm>
            <a:off x="222896" y="1285511"/>
            <a:ext cx="8133479" cy="1828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通过神经网络代替手动抽取特征，降低主观性和人力劳动。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tabular data fitting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baseline model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进行比较优化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GAN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或者实验增加数据集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1027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后续研究计划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神经网络抽取特征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19688" y="1716354"/>
            <a:ext cx="2953450" cy="3968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不使用手动抽取特征，直接使用神经网络抽取特征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1600" dirty="0" err="1">
                <a:latin typeface="黑体" panose="02010609060101010101" pitchFamily="49" charset="-122"/>
                <a:ea typeface="黑体" panose="02010609060101010101" pitchFamily="49" charset="-122"/>
              </a:rPr>
              <a:t>pytorch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，对输入的配比直接关于过电位进行特征抽取。然后基于抽取的特征进行训练。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得到的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RMSE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4.626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小于前文人工抽取特征得到的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6.96,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也小于论文中的随机森林得到的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6.48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FE9FC2-0C57-E334-561C-AA628333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408" y="736079"/>
            <a:ext cx="8406630" cy="504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2316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后续研究计划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过电位预测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19688" y="1716354"/>
            <a:ext cx="2849755" cy="1210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神经网络抽取特征进行过电位预测结果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分布更紧密，效果更好。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250360-EDA8-63E5-F2FA-DA3191FBA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967" y="885444"/>
            <a:ext cx="4079651" cy="27197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6EEC26-D3B6-DC61-59A1-66476B521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369" y="3446856"/>
            <a:ext cx="4372845" cy="29152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6782C2-FBFF-3B36-11DA-8CC09C408C8A}"/>
              </a:ext>
            </a:extLst>
          </p:cNvPr>
          <p:cNvSpPr txBox="1"/>
          <p:nvPr/>
        </p:nvSpPr>
        <p:spPr>
          <a:xfrm>
            <a:off x="7990436" y="752664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神经网络抽取特征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63B736-1562-9D8B-8F8F-1A1E056F9F84}"/>
              </a:ext>
            </a:extLst>
          </p:cNvPr>
          <p:cNvSpPr txBox="1"/>
          <p:nvPr/>
        </p:nvSpPr>
        <p:spPr>
          <a:xfrm>
            <a:off x="8295357" y="3235644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手动抽取特征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A7418BD-03F8-648A-AC34-B069E6DA6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987" y="2926685"/>
            <a:ext cx="5116895" cy="357143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BDDA29F-B8F4-F073-47EC-955DFFEFD131}"/>
              </a:ext>
            </a:extLst>
          </p:cNvPr>
          <p:cNvSpPr txBox="1"/>
          <p:nvPr/>
        </p:nvSpPr>
        <p:spPr>
          <a:xfrm>
            <a:off x="3146785" y="2426114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论文结果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76057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后续研究计划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过电位预测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19688" y="1716354"/>
            <a:ext cx="2849755" cy="1998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使用新的模型绘制过电位关于金属成分配比的分布图。并与论文中的结果进行对比。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可以看出，两者的分布大致相同。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6782C2-FBFF-3B36-11DA-8CC09C408C8A}"/>
              </a:ext>
            </a:extLst>
          </p:cNvPr>
          <p:cNvSpPr txBox="1"/>
          <p:nvPr/>
        </p:nvSpPr>
        <p:spPr>
          <a:xfrm>
            <a:off x="7990436" y="814253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神经网络抽取特征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BDDA29F-B8F4-F073-47EC-955DFFEFD131}"/>
              </a:ext>
            </a:extLst>
          </p:cNvPr>
          <p:cNvSpPr txBox="1"/>
          <p:nvPr/>
        </p:nvSpPr>
        <p:spPr>
          <a:xfrm>
            <a:off x="3854404" y="814252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论文结果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77DEB67-31BB-74D4-1AC1-D88FD1B29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443" y="1716354"/>
            <a:ext cx="4384647" cy="375826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11C5E4-13A3-2106-0744-0C9B7CAFF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090" y="1236676"/>
            <a:ext cx="4384647" cy="438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5683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2381867" y="2614715"/>
            <a:ext cx="7382547" cy="104901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  <p:sp>
        <p:nvSpPr>
          <p:cNvPr id="10" name="副标题 2"/>
          <p:cNvSpPr txBox="1"/>
          <p:nvPr/>
        </p:nvSpPr>
        <p:spPr>
          <a:xfrm>
            <a:off x="1596739" y="3429000"/>
            <a:ext cx="8998521" cy="469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8672" y="1735108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521082" y="3471985"/>
            <a:ext cx="3149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Article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background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4323049" y="2896442"/>
            <a:ext cx="354590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6"/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058908-E476-450D-A725-7B798C8BBE1E}"/>
              </a:ext>
            </a:extLst>
          </p:cNvPr>
          <p:cNvSpPr txBox="1"/>
          <p:nvPr/>
        </p:nvSpPr>
        <p:spPr>
          <a:xfrm>
            <a:off x="0" y="769913"/>
            <a:ext cx="119060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过电位（</a:t>
            </a:r>
            <a:r>
              <a:rPr lang="en-US" altLang="zh-CN" dirty="0"/>
              <a:t>η</a:t>
            </a:r>
            <a:r>
              <a:rPr lang="zh-CN" altLang="en-US" dirty="0"/>
              <a:t>）是指在催化反应过程中，催化反应达到一定电流密度（</a:t>
            </a:r>
            <a:r>
              <a:rPr lang="en-US" altLang="zh-CN" dirty="0" err="1"/>
              <a:t>i</a:t>
            </a:r>
            <a:r>
              <a:rPr lang="zh-CN" altLang="en-US" dirty="0"/>
              <a:t>）时所需实际电压（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i</a:t>
            </a:r>
            <a:r>
              <a:rPr lang="zh-CN" altLang="en-US" dirty="0"/>
              <a:t>）超过理论电压（</a:t>
            </a:r>
            <a:r>
              <a:rPr lang="en-US" altLang="zh-CN" dirty="0"/>
              <a:t>E</a:t>
            </a:r>
            <a:r>
              <a:rPr lang="en-US" altLang="zh-CN" baseline="-25000" dirty="0"/>
              <a:t>t</a:t>
            </a:r>
            <a:r>
              <a:rPr lang="zh-CN" altLang="en-US" dirty="0"/>
              <a:t>）的部分。</a:t>
            </a:r>
          </a:p>
          <a:p>
            <a:r>
              <a:rPr lang="zh-CN" altLang="en-US" dirty="0"/>
              <a:t>    基本计算公式为：</a:t>
            </a:r>
            <a:r>
              <a:rPr lang="en-US" altLang="zh-CN" b="1" dirty="0" err="1"/>
              <a:t>η</a:t>
            </a:r>
            <a:r>
              <a:rPr lang="en-US" altLang="zh-CN" b="1" baseline="-25000" dirty="0" err="1"/>
              <a:t>i</a:t>
            </a:r>
            <a:r>
              <a:rPr lang="zh-CN" altLang="en-US" b="1" dirty="0"/>
              <a:t> </a:t>
            </a:r>
            <a:r>
              <a:rPr lang="en-US" altLang="zh-CN" b="1" dirty="0"/>
              <a:t>= </a:t>
            </a:r>
            <a:r>
              <a:rPr lang="en-US" altLang="zh-CN" b="1" dirty="0" err="1"/>
              <a:t>E</a:t>
            </a:r>
            <a:r>
              <a:rPr lang="en-US" altLang="zh-CN" b="1" baseline="-25000" dirty="0" err="1"/>
              <a:t>i</a:t>
            </a:r>
            <a:r>
              <a:rPr lang="zh-CN" altLang="en-US" b="1" dirty="0"/>
              <a:t> </a:t>
            </a:r>
            <a:r>
              <a:rPr lang="en-US" altLang="zh-CN" b="1" dirty="0"/>
              <a:t>– E</a:t>
            </a:r>
            <a:r>
              <a:rPr lang="en-US" altLang="zh-CN" b="1" baseline="-25000" dirty="0"/>
              <a:t>t</a:t>
            </a:r>
            <a:r>
              <a:rPr lang="zh-CN" altLang="en-US" b="1" dirty="0"/>
              <a:t>   （</a:t>
            </a:r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endParaRPr lang="zh-CN" altLang="en-US" dirty="0"/>
          </a:p>
          <a:p>
            <a:r>
              <a:rPr lang="zh-CN" altLang="en-US" b="1" dirty="0"/>
              <a:t>    过电位</a:t>
            </a:r>
            <a:r>
              <a:rPr lang="en-US" altLang="zh-CN" b="1" dirty="0"/>
              <a:t>η</a:t>
            </a:r>
            <a:r>
              <a:rPr lang="zh-CN" altLang="en-US" b="1" dirty="0"/>
              <a:t>是衡量催化剂催化活性的重要参数。</a:t>
            </a:r>
            <a:r>
              <a:rPr lang="en-US" altLang="zh-CN" b="1" dirty="0"/>
              <a:t>η</a:t>
            </a:r>
            <a:r>
              <a:rPr lang="zh-CN" altLang="en-US" b="1" dirty="0"/>
              <a:t>值越小，电流密度所需的实际电压越低，耗能相对越小，催化活性越高。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E7D1EA-553C-F763-827C-97FF8EE9B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76" y="2750270"/>
            <a:ext cx="4115116" cy="333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6"/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0040295" y="1059671"/>
            <a:ext cx="1547562" cy="410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第一性原理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01D557-5C7A-E039-4374-79CEF363208A}"/>
              </a:ext>
            </a:extLst>
          </p:cNvPr>
          <p:cNvSpPr txBox="1"/>
          <p:nvPr/>
        </p:nvSpPr>
        <p:spPr>
          <a:xfrm>
            <a:off x="451753" y="938284"/>
            <a:ext cx="958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常用于</a:t>
            </a:r>
            <a:r>
              <a:rPr lang="en-US" altLang="zh-CN" dirty="0"/>
              <a:t>OER</a:t>
            </a:r>
            <a:r>
              <a:rPr lang="zh-CN" altLang="en-US" dirty="0"/>
              <a:t>反应的催化剂为贵金属</a:t>
            </a:r>
            <a:r>
              <a:rPr lang="en-US" altLang="zh-CN" dirty="0"/>
              <a:t>(Ru, </a:t>
            </a:r>
            <a:r>
              <a:rPr lang="en-US" altLang="zh-CN" dirty="0" err="1"/>
              <a:t>Ir</a:t>
            </a:r>
            <a:r>
              <a:rPr lang="en-US" altLang="zh-CN" dirty="0"/>
              <a:t>), </a:t>
            </a:r>
            <a:r>
              <a:rPr lang="zh-CN" altLang="en-US" dirty="0"/>
              <a:t>但是产量低价格昂贵。由过渡态金属</a:t>
            </a:r>
            <a:r>
              <a:rPr lang="en-US" altLang="zh-CN" dirty="0" err="1"/>
              <a:t>Ni,Fe,Co</a:t>
            </a:r>
            <a:r>
              <a:rPr lang="zh-CN" altLang="en-US" dirty="0"/>
              <a:t>组成的氧化物</a:t>
            </a:r>
            <a:r>
              <a:rPr lang="en-US" altLang="zh-CN" dirty="0"/>
              <a:t>(Ni-Fe-Co)Ox </a:t>
            </a:r>
            <a:r>
              <a:rPr lang="zh-CN" altLang="en-US" dirty="0"/>
              <a:t>也是一种有效的催化剂。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82EF244-34A3-EF76-610A-0C73BBCF8ABE}"/>
              </a:ext>
            </a:extLst>
          </p:cNvPr>
          <p:cNvGrpSpPr/>
          <p:nvPr/>
        </p:nvGrpSpPr>
        <p:grpSpPr>
          <a:xfrm>
            <a:off x="1737411" y="2580041"/>
            <a:ext cx="7585698" cy="2595275"/>
            <a:chOff x="4480611" y="3230642"/>
            <a:chExt cx="6869606" cy="2000099"/>
          </a:xfrm>
        </p:grpSpPr>
        <p:sp>
          <p:nvSpPr>
            <p:cNvPr id="15" name="文本框 14"/>
            <p:cNvSpPr txBox="1"/>
            <p:nvPr/>
          </p:nvSpPr>
          <p:spPr>
            <a:xfrm>
              <a:off x="9805456" y="4787810"/>
              <a:ext cx="1544761" cy="381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拟合势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311202" y="4196489"/>
              <a:ext cx="428625" cy="100859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解决方法</a:t>
              </a:r>
              <a:endParaRPr lang="zh-CN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9629880-CCB4-5848-779C-8C3A3F728907}"/>
                    </a:ext>
                  </a:extLst>
                </p:cNvPr>
                <p:cNvSpPr txBox="1"/>
                <p:nvPr/>
              </p:nvSpPr>
              <p:spPr>
                <a:xfrm>
                  <a:off x="4480611" y="4645966"/>
                  <a:ext cx="353816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9629880-CCB4-5848-779C-8C3A3F7289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0611" y="4645966"/>
                  <a:ext cx="3538162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95C9353-AA97-91C2-B6B5-2FE42E6E3FD4}"/>
                </a:ext>
              </a:extLst>
            </p:cNvPr>
            <p:cNvSpPr txBox="1"/>
            <p:nvPr/>
          </p:nvSpPr>
          <p:spPr>
            <a:xfrm>
              <a:off x="8603630" y="4644117"/>
              <a:ext cx="22812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过电位</a:t>
              </a: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219822E2-72EA-C311-430F-79A3E647BF41}"/>
                </a:ext>
              </a:extLst>
            </p:cNvPr>
            <p:cNvCxnSpPr>
              <a:cxnSpLocks/>
            </p:cNvCxnSpPr>
            <p:nvPr/>
          </p:nvCxnSpPr>
          <p:spPr>
            <a:xfrm>
              <a:off x="9953509" y="4645966"/>
              <a:ext cx="0" cy="42872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76920AF8-A747-8F4D-DD6C-FD71952F7414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5400000" flipH="1" flipV="1">
              <a:off x="8000158" y="2900001"/>
              <a:ext cx="12700" cy="3488232"/>
            </a:xfrm>
            <a:prstGeom prst="curvedConnector3">
              <a:avLst>
                <a:gd name="adj1" fmla="val 6698969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1DEAF87-BAAE-648E-0F6F-BAB00C77A711}"/>
                </a:ext>
              </a:extLst>
            </p:cNvPr>
            <p:cNvSpPr txBox="1"/>
            <p:nvPr/>
          </p:nvSpPr>
          <p:spPr>
            <a:xfrm>
              <a:off x="6436051" y="3230642"/>
              <a:ext cx="3405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通过调整催化剂不同元素的占比可以达到降低</a:t>
              </a:r>
              <a:r>
                <a:rPr lang="en-US" altLang="zh-CN" dirty="0"/>
                <a:t>OER</a:t>
              </a:r>
              <a:r>
                <a:rPr lang="zh-CN" altLang="en-US" dirty="0"/>
                <a:t>反应的过电位。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43709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7068" y="1735108"/>
            <a:ext cx="2957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839956" y="3471985"/>
            <a:ext cx="2512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Article method</a:t>
            </a:r>
          </a:p>
        </p:txBody>
      </p:sp>
      <p:sp>
        <p:nvSpPr>
          <p:cNvPr id="28" name="TextBox 76"/>
          <p:cNvSpPr txBox="1"/>
          <p:nvPr/>
        </p:nvSpPr>
        <p:spPr>
          <a:xfrm>
            <a:off x="4323049" y="2896442"/>
            <a:ext cx="354590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</a:p>
        </p:txBody>
      </p:sp>
    </p:spTree>
    <p:extLst>
      <p:ext uri="{BB962C8B-B14F-4D97-AF65-F5344CB8AC3E}">
        <p14:creationId xmlns:p14="http://schemas.microsoft.com/office/powerpoint/2010/main" val="12102473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241750" y="123584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第二部分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0A0965-7FE8-1A56-B300-A8D748FEE497}"/>
              </a:ext>
            </a:extLst>
          </p:cNvPr>
          <p:cNvSpPr txBox="1"/>
          <p:nvPr/>
        </p:nvSpPr>
        <p:spPr>
          <a:xfrm>
            <a:off x="195103" y="10326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特征抽取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FF2722-A9B8-37A6-A0BB-BE2E5AAE3421}"/>
              </a:ext>
            </a:extLst>
          </p:cNvPr>
          <p:cNvSpPr txBox="1"/>
          <p:nvPr/>
        </p:nvSpPr>
        <p:spPr>
          <a:xfrm>
            <a:off x="72554" y="1391814"/>
            <a:ext cx="2738250" cy="4895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本文基于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Fi,Ni,Co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三种元素的配比作为基础，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人工抽取了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诸如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价电子数、相对原子质量、原子序数、原子半径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非键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、共价半径、电离能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第一键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、电子亲和能、电负性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鲍林尺度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和最外层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轨道电子数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等特征作为输入。并分析了不同特征和过电位的关系。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720EB2-5938-367E-4D5A-9EF23094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353" y="816274"/>
            <a:ext cx="7164440" cy="19834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3E8E23-CB5C-9196-E6F2-6CAEE82DE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804" y="2799762"/>
            <a:ext cx="5372148" cy="36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35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241750" y="123584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第二部分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0A0965-7FE8-1A56-B300-A8D748FEE497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模型拟合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FF2722-A9B8-37A6-A0BB-BE2E5AAE3421}"/>
              </a:ext>
            </a:extLst>
          </p:cNvPr>
          <p:cNvSpPr txBox="1"/>
          <p:nvPr/>
        </p:nvSpPr>
        <p:spPr>
          <a:xfrm>
            <a:off x="72553" y="1391814"/>
            <a:ext cx="4112948" cy="4895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在手动抽取特征后，本文基于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带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L2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的随机梯度下降回归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(SGDR)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，套索回归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(lasso)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，弹性网回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ElasticNet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，多层处理器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(MLP)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，树回归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TreeR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Adaboost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AdaBR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，梯度增强回归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(GBR)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，随机森林回归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(RFR)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，逻辑回归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LogisticR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，核脊回归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KernelRidge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，贝叶斯岭回归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BayesRidge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，径向基函数核支持向量回归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(SVR)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k-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最近邻回归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(KNR)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等方法进行了回归拟合和效果评价。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7E47D1-B283-93DA-B836-9D7022B8E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575" y="1524763"/>
            <a:ext cx="5681557" cy="462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8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241750" y="123584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第二部分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0A0965-7FE8-1A56-B300-A8D748FEE497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过电位预测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FF2722-A9B8-37A6-A0BB-BE2E5AAE3421}"/>
              </a:ext>
            </a:extLst>
          </p:cNvPr>
          <p:cNvSpPr txBox="1"/>
          <p:nvPr/>
        </p:nvSpPr>
        <p:spPr>
          <a:xfrm>
            <a:off x="0" y="1500072"/>
            <a:ext cx="2738250" cy="3122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基于前文中的机器学习的模型，选取了其中误差最小的模型（随机森林）进行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次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折交叉验证重新训练作为最后的模型来进行预测，并给出了不同金属配比预测的过电位分布图。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58D357-6DA4-9EE1-685A-9026E4E7D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365" y="1828801"/>
            <a:ext cx="4894696" cy="3416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C16436-DC58-19E5-7323-F38DAE783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175" y="1574277"/>
            <a:ext cx="4384647" cy="3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35840"/>
      </p:ext>
    </p:extLst>
  </p:cSld>
  <p:clrMapOvr>
    <a:masterClrMapping/>
  </p:clrMapOvr>
</p:sld>
</file>

<file path=ppt/theme/theme1.xml><?xml version="1.0" encoding="utf-8"?>
<a:theme xmlns:a="http://schemas.openxmlformats.org/drawingml/2006/main" name="白色正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4493</TotalTime>
  <Words>1096</Words>
  <Application>Microsoft Office PowerPoint</Application>
  <PresentationFormat>宽屏</PresentationFormat>
  <Paragraphs>121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等线</vt:lpstr>
      <vt:lpstr>等线 Light</vt:lpstr>
      <vt:lpstr>黑体</vt:lpstr>
      <vt:lpstr>华文楷体</vt:lpstr>
      <vt:lpstr>宋体</vt:lpstr>
      <vt:lpstr>微软雅黑</vt:lpstr>
      <vt:lpstr>Arial</vt:lpstr>
      <vt:lpstr>Calibri Light</vt:lpstr>
      <vt:lpstr>Cambria Math</vt:lpstr>
      <vt:lpstr>Impact</vt:lpstr>
      <vt:lpstr>Times New Roman</vt:lpstr>
      <vt:lpstr>白色正文</vt:lpstr>
      <vt:lpstr>1_自定义设计方案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Yufeng</dc:creator>
  <cp:lastModifiedBy>力</cp:lastModifiedBy>
  <cp:revision>228</cp:revision>
  <dcterms:created xsi:type="dcterms:W3CDTF">2019-01-21T04:49:00Z</dcterms:created>
  <dcterms:modified xsi:type="dcterms:W3CDTF">2022-10-23T12:07:58Z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